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  <p:sldMasterId id="2147484085" r:id="rId2"/>
  </p:sldMasterIdLst>
  <p:notesMasterIdLst>
    <p:notesMasterId r:id="rId16"/>
  </p:notesMasterIdLst>
  <p:sldIdLst>
    <p:sldId id="256" r:id="rId3"/>
    <p:sldId id="258" r:id="rId4"/>
    <p:sldId id="257" r:id="rId5"/>
    <p:sldId id="266" r:id="rId6"/>
    <p:sldId id="267" r:id="rId7"/>
    <p:sldId id="259" r:id="rId8"/>
    <p:sldId id="260" r:id="rId9"/>
    <p:sldId id="265" r:id="rId10"/>
    <p:sldId id="262" r:id="rId11"/>
    <p:sldId id="263" r:id="rId12"/>
    <p:sldId id="261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819"/>
  </p:normalViewPr>
  <p:slideViewPr>
    <p:cSldViewPr snapToGrid="0" snapToObjects="1">
      <p:cViewPr>
        <p:scale>
          <a:sx n="110" d="100"/>
          <a:sy n="110" d="100"/>
        </p:scale>
        <p:origin x="117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78606-0253-C94B-83FB-589A495F8EF4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79AC5-BA46-8C4C-A1B9-325B7D6A6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7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s://en.wikipedia.org/wiki/Verizon_Fios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 OF MARKET INFO DATA: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fortune.com</a:t>
            </a:r>
            <a:r>
              <a:rPr lang="en-US" dirty="0" smtClean="0"/>
              <a:t>/2014/02/11/the-weather-channels-cable-fight-is-the-tip-of-the-iceberg/ (Feb 2014) </a:t>
            </a:r>
            <a:r>
              <a:rPr lang="en-US" dirty="0" smtClean="0"/>
              <a:t>; 2015 contract dispute Verizon who replaced them w </a:t>
            </a:r>
            <a:r>
              <a:rPr lang="en-US" dirty="0" err="1" smtClean="0"/>
              <a:t>AccuWeather</a:t>
            </a:r>
            <a:endParaRPr lang="en-US" dirty="0" smtClean="0"/>
          </a:p>
          <a:p>
            <a:endParaRPr lang="en-US" dirty="0" smtClean="0"/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cap="none" dirty="0" smtClean="0">
                <a:latin typeface="Arial Narrow" charset="0"/>
                <a:ea typeface="Arial Narrow" charset="0"/>
                <a:cs typeface="Arial Narrow" charset="0"/>
              </a:rPr>
              <a:t>Recently acquired two competitors: Weather Underground and Weather Central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cap="none" dirty="0" err="1" smtClean="0">
                <a:latin typeface="Arial Narrow" charset="0"/>
                <a:ea typeface="Arial Narrow" charset="0"/>
                <a:cs typeface="Arial Narrow" charset="0"/>
              </a:rPr>
              <a:t>Accuweather</a:t>
            </a:r>
            <a:r>
              <a:rPr lang="en-US" sz="1800" cap="none" dirty="0" smtClean="0">
                <a:latin typeface="Arial Narrow" charset="0"/>
                <a:ea typeface="Arial Narrow" charset="0"/>
                <a:cs typeface="Arial Narrow" charset="0"/>
              </a:rPr>
              <a:t> remained its largest traditional competitor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The_Weather_Channel</a:t>
            </a:r>
            <a:r>
              <a:rPr lang="en-US" dirty="0" smtClean="0"/>
              <a:t> (history)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Verizon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also known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Verizon, is a bundled Internet access, telephone, and television service that operates over a fiber-optic communications network with over 5 million customers in nine U.S. states.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Wikipedia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79AC5-BA46-8C4C-A1B9-325B7D6A6F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6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79AC5-BA46-8C4C-A1B9-325B7D6A6F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66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79AC5-BA46-8C4C-A1B9-325B7D6A6F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7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79AC5-BA46-8C4C-A1B9-325B7D6A6F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18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dirty="0" smtClean="0">
                <a:latin typeface="Arial Narrow" charset="0"/>
                <a:ea typeface="Arial Narrow" charset="0"/>
                <a:cs typeface="Arial Narrow" charset="0"/>
              </a:rPr>
              <a:t>A higher proportion of younger respondents generally use the default app on their phone, while higher proportion of middle age and older adults rely on local TV news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79AC5-BA46-8C4C-A1B9-325B7D6A6F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96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followed by the </a:t>
            </a:r>
            <a:r>
              <a:rPr lang="en-US" cap="none" dirty="0" err="1" smtClean="0">
                <a:latin typeface="Arial Narrow" charset="0"/>
                <a:ea typeface="Arial Narrow" charset="0"/>
                <a:cs typeface="Arial Narrow" charset="0"/>
              </a:rPr>
              <a:t>Weatherbug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, Yahoo (weather info provider for Apple devices at the time), and </a:t>
            </a:r>
            <a:r>
              <a:rPr lang="en-US" cap="none" dirty="0" err="1" smtClean="0">
                <a:latin typeface="Arial Narrow" charset="0"/>
                <a:ea typeface="Arial Narrow" charset="0"/>
                <a:cs typeface="Arial Narrow" charset="0"/>
              </a:rPr>
              <a:t>Accuweather</a:t>
            </a:r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79AC5-BA46-8C4C-A1B9-325B7D6A6F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2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https://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www.forbes.com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/sites/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dougolenick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/2015/04/24/apple-watch-launch-is-one-for-the-history-books/#5338edff37f2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 smtClean="0">
              <a:solidFill>
                <a:schemeClr val="bg1">
                  <a:lumMod val="50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On 9 September 2014, Apple Inc. announced its first </a:t>
            </a:r>
            <a:r>
              <a:rPr lang="en-US" sz="1200" b="1" i="1" dirty="0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smartwatch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 called Apple Watch to be released in early 2015. ... However, others praised Apple for creating a potentially fashionable device that can compete with "traditional watches," not just the </a:t>
            </a:r>
            <a:r>
              <a:rPr lang="en-US" sz="1200" b="1" i="1" dirty="0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smartwatch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 industry in general.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(Source: Wikipedia)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dougolenick</a:t>
            </a:r>
            <a:r>
              <a:rPr lang="en-US" dirty="0" smtClean="0"/>
              <a:t>/2015/04/24/apple-watch-launch-is-one-for-the-history-books/#5338edff37f2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www.cnbc.com</a:t>
            </a:r>
            <a:r>
              <a:rPr lang="en-US" dirty="0" smtClean="0"/>
              <a:t>/2017/05/05/apple-watch-fitbit-shipments-market-share-q1-2017.html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79AC5-BA46-8C4C-A1B9-325B7D6A6F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2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5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ltichannel.com/news/advanced-services/weather-channel-storms-smartwatch/383018" TargetMode="External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articles/at-the-weather-channel-gloomy-skies-linger-1428276754" TargetMode="External"/><Relationship Id="rId4" Type="http://schemas.openxmlformats.org/officeDocument/2006/relationships/hyperlink" Target="https://fivethirtyeight.com/features/weather-forecast-news-app-habits/" TargetMode="External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b="48474"/>
          <a:stretch/>
        </p:blipFill>
        <p:spPr>
          <a:xfrm>
            <a:off x="-26858" y="0"/>
            <a:ext cx="122188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rial Narrow" charset="0"/>
                <a:ea typeface="Arial Narrow" charset="0"/>
                <a:cs typeface="Arial Narrow" charset="0"/>
              </a:rPr>
              <a:t>weather checking habits </a:t>
            </a:r>
            <a:br>
              <a:rPr lang="en-US" sz="4400" dirty="0" smtClean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US" sz="4400" dirty="0" smtClean="0">
                <a:latin typeface="Arial Narrow" charset="0"/>
                <a:ea typeface="Arial Narrow" charset="0"/>
                <a:cs typeface="Arial Narrow" charset="0"/>
              </a:rPr>
              <a:t/>
            </a:r>
            <a:br>
              <a:rPr lang="en-US" sz="4400" dirty="0" smtClean="0">
                <a:latin typeface="Arial Narrow" charset="0"/>
                <a:ea typeface="Arial Narrow" charset="0"/>
                <a:cs typeface="Arial Narrow" charset="0"/>
              </a:rPr>
            </a:br>
            <a:endParaRPr lang="en-US" sz="28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4790" y="6029206"/>
            <a:ext cx="3287210" cy="828794"/>
          </a:xfrm>
        </p:spPr>
        <p:txBody>
          <a:bodyPr>
            <a:norm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PRESENTED BY: CARMEN CHIRITA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DECEMBER 2017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0324" y="3059668"/>
            <a:ext cx="63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Narrow" charset="0"/>
                <a:ea typeface="Arial Narrow" charset="0"/>
                <a:cs typeface="Arial Narrow" charset="0"/>
              </a:rPr>
              <a:t>Survey Results Summary </a:t>
            </a:r>
            <a:r>
              <a:rPr lang="en-US" sz="2800" smtClean="0">
                <a:latin typeface="Arial Narrow" charset="0"/>
                <a:ea typeface="Arial Narrow" charset="0"/>
                <a:cs typeface="Arial Narrow" charset="0"/>
              </a:rPr>
              <a:t>and Interpretation</a:t>
            </a:r>
            <a:endParaRPr lang="en-US" sz="280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51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171" y="224977"/>
            <a:ext cx="10364451" cy="909341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  <a:t>In summary</a:t>
            </a:r>
            <a:endParaRPr lang="en-US" sz="2800" b="1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1680520"/>
            <a:ext cx="11278223" cy="4882326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The Weather Channel prospects are not all bad, as portrayed by the WSJ article</a:t>
            </a:r>
          </a:p>
          <a:p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Although the most preferred way to check the weather is now the default phone weather app, The Weather Channel Station is still used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15%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 of the time and this holds with the youngest demographics</a:t>
            </a:r>
          </a:p>
          <a:p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When checking the weather via a specified website or app, the forecast is sourced by The Weather Channel provided data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25%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 of the time</a:t>
            </a:r>
          </a:p>
          <a:p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A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vast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 majority of respondents would likely check the weather on their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smartwatch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, if they had one</a:t>
            </a:r>
          </a:p>
          <a:p>
            <a:pPr lvl="1">
              <a:buFont typeface="Courier New" charset="0"/>
              <a:buChar char="o"/>
            </a:pPr>
            <a:endParaRPr lang="en-US" sz="20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>
              <a:buFont typeface="Courier New" charset="0"/>
              <a:buChar char="o"/>
            </a:pPr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The Weather Company just had a </a:t>
            </a:r>
            <a:r>
              <a:rPr lang="en-US" sz="2000" b="1" cap="none" dirty="0">
                <a:latin typeface="Arial Narrow" charset="0"/>
                <a:ea typeface="Arial Narrow" charset="0"/>
                <a:cs typeface="Arial Narrow" charset="0"/>
              </a:rPr>
              <a:t>successful foray in the </a:t>
            </a:r>
            <a:r>
              <a:rPr lang="en-US" sz="2000" b="1" cap="none" dirty="0" smtClean="0">
                <a:latin typeface="Arial Narrow" charset="0"/>
                <a:ea typeface="Arial Narrow" charset="0"/>
                <a:cs typeface="Arial Narrow" charset="0"/>
              </a:rPr>
              <a:t>smartwatch </a:t>
            </a:r>
            <a:r>
              <a:rPr lang="en-US" sz="2000" b="1" cap="none" dirty="0">
                <a:latin typeface="Arial Narrow" charset="0"/>
                <a:ea typeface="Arial Narrow" charset="0"/>
                <a:cs typeface="Arial Narrow" charset="0"/>
              </a:rPr>
              <a:t>market </a:t>
            </a:r>
            <a:r>
              <a:rPr lang="en-US" sz="2000" cap="none" dirty="0">
                <a:latin typeface="Arial Narrow" charset="0"/>
                <a:ea typeface="Arial Narrow" charset="0"/>
                <a:cs typeface="Arial Narrow" charset="0"/>
              </a:rPr>
              <a:t>with an app for </a:t>
            </a:r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Pebble in 2014</a:t>
            </a:r>
            <a:endParaRPr lang="en-US" sz="2000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lvl="1">
              <a:buFont typeface="Courier New" charset="0"/>
              <a:buChar char="o"/>
            </a:pPr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And they just </a:t>
            </a:r>
            <a:r>
              <a:rPr lang="en-US" sz="2000" cap="none" dirty="0">
                <a:latin typeface="Arial Narrow" charset="0"/>
                <a:ea typeface="Arial Narrow" charset="0"/>
                <a:cs typeface="Arial Narrow" charset="0"/>
              </a:rPr>
              <a:t>reached an agreement with </a:t>
            </a:r>
            <a:r>
              <a:rPr lang="en-US" sz="2000" b="1" cap="none" dirty="0">
                <a:latin typeface="Arial Narrow" charset="0"/>
                <a:ea typeface="Arial Narrow" charset="0"/>
                <a:cs typeface="Arial Narrow" charset="0"/>
              </a:rPr>
              <a:t>Apple</a:t>
            </a:r>
            <a:r>
              <a:rPr lang="en-US" sz="2000" cap="none" dirty="0">
                <a:latin typeface="Arial Narrow" charset="0"/>
                <a:ea typeface="Arial Narrow" charset="0"/>
                <a:cs typeface="Arial Narrow" charset="0"/>
              </a:rPr>
              <a:t> to replace Yahoo as their source of weather </a:t>
            </a:r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data</a:t>
            </a:r>
          </a:p>
          <a:p>
            <a:pPr lvl="3">
              <a:buFont typeface="Courier New" charset="0"/>
              <a:buChar char="o"/>
            </a:pPr>
            <a:r>
              <a:rPr lang="en-US" sz="1800" cap="none" dirty="0" smtClean="0">
                <a:latin typeface="Arial Narrow" charset="0"/>
                <a:ea typeface="Arial Narrow" charset="0"/>
                <a:cs typeface="Arial Narrow" charset="0"/>
              </a:rPr>
              <a:t>Apple was at the time the largest smartphone provider in the US</a:t>
            </a:r>
          </a:p>
          <a:p>
            <a:pPr lvl="3">
              <a:buFont typeface="Courier New" charset="0"/>
              <a:buChar char="o"/>
            </a:pPr>
            <a:r>
              <a:rPr lang="en-US" sz="1800" cap="none" dirty="0" smtClean="0">
                <a:latin typeface="Arial Narrow" charset="0"/>
                <a:ea typeface="Arial Narrow" charset="0"/>
                <a:cs typeface="Arial Narrow" charset="0"/>
              </a:rPr>
              <a:t>Apple was already taking the emerging smartphone market by storm</a:t>
            </a:r>
            <a:endParaRPr lang="en-US" sz="1800" cap="none" dirty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b="1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8248" y="5794251"/>
            <a:ext cx="1063749" cy="10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4342"/>
            <a:ext cx="10364451" cy="1596177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  <a:t>If we were The Weather Company, </a:t>
            </a:r>
            <a:b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  <a:t>what questions we would ask next,</a:t>
            </a:r>
            <a:b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  <a:t> and where would we want to go from here?</a:t>
            </a:r>
            <a:endParaRPr lang="en-US" sz="2800" b="1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764861"/>
            <a:ext cx="11135472" cy="4716962"/>
          </a:xfrm>
        </p:spPr>
        <p:txBody>
          <a:bodyPr>
            <a:normAutofit/>
          </a:bodyPr>
          <a:lstStyle/>
          <a:p>
            <a:pPr lvl="1"/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Learn more about desirable weather features on a smartwatch? </a:t>
            </a:r>
          </a:p>
          <a:p>
            <a:pPr lvl="1"/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Learn more about any existing or emerging smartwatch weather apps?</a:t>
            </a:r>
          </a:p>
          <a:p>
            <a:pPr lvl="1"/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Collect info to shape business case for further investments or collaborations in smartwatch or other wearables technology?</a:t>
            </a:r>
          </a:p>
          <a:p>
            <a:pPr lvl="2"/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2"/>
            <a:endParaRPr lang="en-US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lvl="2"/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Size 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and qualify 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opportunity (SWOT or 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Scenarios 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analysis)</a:t>
            </a:r>
          </a:p>
          <a:p>
            <a:pPr lvl="2"/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Smartwatch weather app market size/growth potential</a:t>
            </a:r>
          </a:p>
          <a:p>
            <a:pPr lvl="3"/>
            <a:r>
              <a:rPr lang="en-US" sz="1600" cap="none" dirty="0">
                <a:latin typeface="Arial Narrow" charset="0"/>
                <a:ea typeface="Arial Narrow" charset="0"/>
                <a:cs typeface="Arial Narrow" charset="0"/>
              </a:rPr>
              <a:t>Market share/penetration potential</a:t>
            </a:r>
          </a:p>
          <a:p>
            <a:pPr lvl="3"/>
            <a:r>
              <a:rPr lang="en-US" sz="1600" cap="none" dirty="0">
                <a:latin typeface="Arial Narrow" charset="0"/>
                <a:ea typeface="Arial Narrow" charset="0"/>
                <a:cs typeface="Arial Narrow" charset="0"/>
              </a:rPr>
              <a:t>Identify early adopters</a:t>
            </a:r>
          </a:p>
          <a:p>
            <a:pPr lvl="2"/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Build 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or license 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decision</a:t>
            </a:r>
            <a:endParaRPr lang="en-US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7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4941" y="3784402"/>
            <a:ext cx="5717059" cy="3073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0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496" y="4715094"/>
            <a:ext cx="2877752" cy="2158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074" y="201829"/>
            <a:ext cx="10364451" cy="1596177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  <a:t>Weather Channel app was launched on a smartwatch</a:t>
            </a:r>
            <a:r>
              <a:rPr lang="en-US" sz="2800" b="1" cap="none" smtClean="0">
                <a:latin typeface="Arial Narrow" charset="0"/>
                <a:ea typeface="Arial Narrow" charset="0"/>
                <a:cs typeface="Arial Narrow" charset="0"/>
              </a:rPr>
              <a:t/>
            </a:r>
            <a:br>
              <a:rPr lang="en-US" sz="2800" b="1" cap="none" smtClean="0">
                <a:latin typeface="Arial Narrow" charset="0"/>
                <a:ea typeface="Arial Narrow" charset="0"/>
                <a:cs typeface="Arial Narrow" charset="0"/>
              </a:rPr>
            </a:br>
            <a:endParaRPr lang="en-US" sz="2800" b="1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69848" y="1688862"/>
            <a:ext cx="107503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cap="all" dirty="0" smtClean="0">
                <a:solidFill>
                  <a:schemeClr val="accent6"/>
                </a:solidFill>
                <a:latin typeface="Arial Narrow" charset="0"/>
                <a:ea typeface="Arial Narrow" charset="0"/>
                <a:cs typeface="Arial Narrow" charset="0"/>
              </a:rPr>
              <a:t>TECHNOLOGY</a:t>
            </a:r>
          </a:p>
          <a:p>
            <a:pPr fontAlgn="base"/>
            <a:endParaRPr lang="en-US" sz="2000" b="1" cap="all" dirty="0">
              <a:latin typeface="Arial Narrow" charset="0"/>
              <a:ea typeface="Arial Narrow" charset="0"/>
              <a:cs typeface="Arial Narrow" charset="0"/>
            </a:endParaRPr>
          </a:p>
          <a:p>
            <a:pPr fontAlgn="base"/>
            <a:r>
              <a:rPr lang="en-US" sz="2000" b="1" dirty="0" smtClean="0">
                <a:latin typeface="Arial Narrow" charset="0"/>
                <a:ea typeface="Arial Narrow" charset="0"/>
                <a:cs typeface="Arial Narrow" charset="0"/>
              </a:rPr>
              <a:t>The </a:t>
            </a:r>
            <a:r>
              <a:rPr lang="en-US" sz="2000" b="1" dirty="0">
                <a:latin typeface="Arial Narrow" charset="0"/>
                <a:ea typeface="Arial Narrow" charset="0"/>
                <a:cs typeface="Arial Narrow" charset="0"/>
              </a:rPr>
              <a:t>Weather Channel Storms The Smartwatch</a:t>
            </a:r>
          </a:p>
          <a:p>
            <a:pPr fontAlgn="base"/>
            <a:r>
              <a:rPr lang="en-US" sz="2000" b="1" dirty="0">
                <a:latin typeface="Arial Narrow" charset="0"/>
                <a:ea typeface="Arial Narrow" charset="0"/>
                <a:cs typeface="Arial Narrow" charset="0"/>
              </a:rPr>
              <a:t>Launches Weather App For Pebble </a:t>
            </a:r>
            <a:r>
              <a:rPr lang="en-US" sz="2000" b="1" dirty="0" smtClean="0">
                <a:latin typeface="Arial Narrow" charset="0"/>
                <a:ea typeface="Arial Narrow" charset="0"/>
                <a:cs typeface="Arial Narrow" charset="0"/>
              </a:rPr>
              <a:t>Platform </a:t>
            </a:r>
            <a:r>
              <a:rPr lang="en-US" sz="2000" dirty="0" smtClean="0">
                <a:latin typeface="Arial Narrow" charset="0"/>
                <a:ea typeface="Arial Narrow" charset="0"/>
                <a:cs typeface="Arial Narrow" charset="0"/>
              </a:rPr>
              <a:t>8/06/2014 </a:t>
            </a:r>
            <a:r>
              <a:rPr lang="en-US" sz="2000" dirty="0">
                <a:latin typeface="Arial Narrow" charset="0"/>
                <a:ea typeface="Arial Narrow" charset="0"/>
                <a:cs typeface="Arial Narrow" charset="0"/>
              </a:rPr>
              <a:t>2:15 PM </a:t>
            </a:r>
            <a:r>
              <a:rPr lang="en-US" sz="2000" dirty="0" smtClean="0">
                <a:latin typeface="Arial Narrow" charset="0"/>
                <a:ea typeface="Arial Narrow" charset="0"/>
                <a:cs typeface="Arial Narrow" charset="0"/>
              </a:rPr>
              <a:t>Eastern</a:t>
            </a:r>
          </a:p>
          <a:p>
            <a:pPr fontAlgn="base"/>
            <a:endParaRPr lang="en-US" sz="2000" dirty="0">
              <a:latin typeface="Arial Narrow" charset="0"/>
              <a:ea typeface="Arial Narrow" charset="0"/>
              <a:cs typeface="Arial Narrow" charset="0"/>
            </a:endParaRPr>
          </a:p>
          <a:p>
            <a:pPr fontAlgn="base"/>
            <a:r>
              <a:rPr lang="en-US" sz="1600" dirty="0">
                <a:latin typeface="Arial Narrow" charset="0"/>
                <a:ea typeface="Arial Narrow" charset="0"/>
                <a:cs typeface="Arial Narrow" charset="0"/>
              </a:rPr>
              <a:t>The Weather Channel said it is powering </a:t>
            </a:r>
            <a:r>
              <a:rPr lang="en-US" sz="1600" b="1" dirty="0">
                <a:latin typeface="Arial Narrow" charset="0"/>
                <a:ea typeface="Arial Narrow" charset="0"/>
                <a:cs typeface="Arial Narrow" charset="0"/>
              </a:rPr>
              <a:t>a new weather app for the Pebble smartwatch platform </a:t>
            </a:r>
            <a:r>
              <a:rPr lang="en-US" sz="1600" dirty="0">
                <a:latin typeface="Arial Narrow" charset="0"/>
                <a:ea typeface="Arial Narrow" charset="0"/>
                <a:cs typeface="Arial Narrow" charset="0"/>
              </a:rPr>
              <a:t>that providers the wearer with current weather conditions and access to a three-day forecast that is given with a shake of the wrist.</a:t>
            </a:r>
          </a:p>
          <a:p>
            <a:pPr fontAlgn="base"/>
            <a:r>
              <a:rPr lang="en-US" sz="1600" dirty="0">
                <a:latin typeface="Arial Narrow" charset="0"/>
                <a:ea typeface="Arial Narrow" charset="0"/>
                <a:cs typeface="Arial Narrow" charset="0"/>
              </a:rPr>
              <a:t> </a:t>
            </a:r>
          </a:p>
          <a:p>
            <a:pPr fontAlgn="base"/>
            <a:r>
              <a:rPr lang="en-US" sz="1600" dirty="0">
                <a:latin typeface="Arial Narrow" charset="0"/>
                <a:ea typeface="Arial Narrow" charset="0"/>
                <a:cs typeface="Arial Narrow" charset="0"/>
              </a:rPr>
              <a:t>“Using best-in-class forecasts from The Weather Channel, this app gives you the basic weather information you want, at a glance and where you need it,” said Mike </a:t>
            </a:r>
            <a:r>
              <a:rPr lang="en-US" sz="1600" dirty="0" err="1">
                <a:latin typeface="Arial Narrow" charset="0"/>
                <a:ea typeface="Arial Narrow" charset="0"/>
                <a:cs typeface="Arial Narrow" charset="0"/>
              </a:rPr>
              <a:t>Finnerty</a:t>
            </a:r>
            <a:r>
              <a:rPr lang="en-US" sz="1600" dirty="0">
                <a:latin typeface="Arial Narrow" charset="0"/>
                <a:ea typeface="Arial Narrow" charset="0"/>
                <a:cs typeface="Arial Narrow" charset="0"/>
              </a:rPr>
              <a:t>, senior vice president and general manager of platform products and distribution at The Weather Company, parent to The Weather Channel, in a statement. “The launch screen shows your current time and temperature, and then shake your wrist to get a three-day forecast.”</a:t>
            </a:r>
          </a:p>
          <a:p>
            <a:pPr fontAlgn="base"/>
            <a:r>
              <a:rPr lang="en-US" sz="1600" dirty="0">
                <a:latin typeface="Arial Narrow" charset="0"/>
                <a:ea typeface="Arial Narrow" charset="0"/>
                <a:cs typeface="Arial Narrow" charset="0"/>
              </a:rPr>
              <a:t> </a:t>
            </a:r>
          </a:p>
          <a:p>
            <a:pPr fontAlgn="base"/>
            <a:r>
              <a:rPr lang="en-US" sz="1600" dirty="0">
                <a:latin typeface="Arial Narrow" charset="0"/>
                <a:ea typeface="Arial Narrow" charset="0"/>
                <a:cs typeface="Arial Narrow" charset="0"/>
              </a:rPr>
              <a:t>The new app is one of more than 3,000 that are now available for Pebble-made </a:t>
            </a:r>
            <a:endParaRPr lang="en-US" sz="1600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fontAlgn="base"/>
            <a:r>
              <a:rPr lang="en-US" sz="1600" dirty="0" smtClean="0">
                <a:latin typeface="Arial Narrow" charset="0"/>
                <a:ea typeface="Arial Narrow" charset="0"/>
                <a:cs typeface="Arial Narrow" charset="0"/>
              </a:rPr>
              <a:t>waterproof </a:t>
            </a:r>
            <a:r>
              <a:rPr lang="en-US" sz="1600" dirty="0">
                <a:latin typeface="Arial Narrow" charset="0"/>
                <a:ea typeface="Arial Narrow" charset="0"/>
                <a:cs typeface="Arial Narrow" charset="0"/>
              </a:rPr>
              <a:t> smartwatches, which range in price from $150 to $249 and tout a battery </a:t>
            </a:r>
            <a:endParaRPr lang="en-US" sz="1600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fontAlgn="base"/>
            <a:r>
              <a:rPr lang="en-US" sz="1600" dirty="0" smtClean="0">
                <a:latin typeface="Arial Narrow" charset="0"/>
                <a:ea typeface="Arial Narrow" charset="0"/>
                <a:cs typeface="Arial Narrow" charset="0"/>
              </a:rPr>
              <a:t>life </a:t>
            </a:r>
            <a:r>
              <a:rPr lang="en-US" sz="1600" dirty="0">
                <a:latin typeface="Arial Narrow" charset="0"/>
                <a:ea typeface="Arial Narrow" charset="0"/>
                <a:cs typeface="Arial Narrow" charset="0"/>
              </a:rPr>
              <a:t>of five to seven days</a:t>
            </a:r>
            <a:r>
              <a:rPr lang="en-US" sz="1600" dirty="0" smtClean="0">
                <a:latin typeface="Arial Narrow" charset="0"/>
                <a:ea typeface="Arial Narrow" charset="0"/>
                <a:cs typeface="Arial Narrow" charset="0"/>
              </a:rPr>
              <a:t>.</a:t>
            </a:r>
          </a:p>
          <a:p>
            <a:pPr fontAlgn="base"/>
            <a:endParaRPr lang="en-US" sz="1600" dirty="0">
              <a:latin typeface="Arial Narrow" charset="0"/>
              <a:ea typeface="Arial Narrow" charset="0"/>
              <a:cs typeface="Arial Narrow" charset="0"/>
            </a:endParaRPr>
          </a:p>
          <a:p>
            <a:pPr fontAlgn="base"/>
            <a:r>
              <a:rPr lang="en-US" dirty="0" smtClean="0">
                <a:latin typeface="Arial Narrow" charset="0"/>
                <a:ea typeface="Arial Narrow" charset="0"/>
                <a:cs typeface="Arial Narrow" charset="0"/>
              </a:rPr>
              <a:t>Source: </a:t>
            </a:r>
            <a:r>
              <a:rPr lang="en-US" dirty="0" smtClean="0">
                <a:latin typeface="Arial Narrow" charset="0"/>
                <a:ea typeface="Arial Narrow" charset="0"/>
                <a:cs typeface="Arial Narrow" charset="0"/>
                <a:hlinkClick r:id="rId3"/>
              </a:rPr>
              <a:t>Multichannel News</a:t>
            </a:r>
            <a:endParaRPr lang="en-US" sz="16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248" y="5794251"/>
            <a:ext cx="1063749" cy="10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7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89422"/>
          </a:xfrm>
        </p:spPr>
        <p:txBody>
          <a:bodyPr>
            <a:normAutofit/>
          </a:bodyPr>
          <a:lstStyle/>
          <a:p>
            <a: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  <a:t>Apple Watch</a:t>
            </a:r>
            <a:endParaRPr lang="en-US" sz="2800" b="1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307940"/>
            <a:ext cx="11181770" cy="4483259"/>
          </a:xfrm>
        </p:spPr>
        <p:txBody>
          <a:bodyPr/>
          <a:lstStyle/>
          <a:p>
            <a:pPr marL="0" indent="0">
              <a:buNone/>
            </a:pPr>
            <a:endParaRPr lang="en-US" b="1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Forbes: 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Apple 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will instantly become the major player in the smartwatch market at 12:00:01 AM on April 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24 [2015]. 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Basically the second the Watch is officially available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.</a:t>
            </a:r>
          </a:p>
          <a:p>
            <a:pPr marL="0" indent="0">
              <a:buNone/>
            </a:pPr>
            <a:endParaRPr lang="en-US" cap="none" dirty="0"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Apple Watch shipments grew nearly 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60% year-on-year 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in the first quarter of 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2017</a:t>
            </a:r>
            <a:endParaRPr lang="en-US" cap="none" dirty="0"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Apple is now </a:t>
            </a: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the biggest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wearables </a:t>
            </a: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vendor by market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share</a:t>
            </a:r>
            <a:endParaRPr lang="en-US" b="1" cap="none" dirty="0"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The 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technology giant clinched the </a:t>
            </a: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top spot f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or the first time since </a:t>
            </a: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the third quarter of 2015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.</a:t>
            </a:r>
            <a:endParaRPr lang="en-US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7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686" y="326986"/>
            <a:ext cx="10018713" cy="622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cap="none" dirty="0">
                <a:latin typeface="Arial Narrow" charset="0"/>
                <a:ea typeface="Arial Narrow" charset="0"/>
                <a:cs typeface="Arial Narrow" charset="0"/>
              </a:rPr>
              <a:t>Survey l</a:t>
            </a:r>
            <a: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  <a:t>ayout</a:t>
            </a:r>
            <a:endParaRPr lang="en-US" sz="2800" b="1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5250654"/>
              </p:ext>
            </p:extLst>
          </p:nvPr>
        </p:nvGraphicFramePr>
        <p:xfrm>
          <a:off x="986320" y="1888801"/>
          <a:ext cx="10397446" cy="4024317"/>
        </p:xfrm>
        <a:graphic>
          <a:graphicData uri="http://schemas.openxmlformats.org/drawingml/2006/table">
            <a:tbl>
              <a:tblPr/>
              <a:tblGrid>
                <a:gridCol w="5198723"/>
                <a:gridCol w="5198723"/>
              </a:tblGrid>
              <a:tr h="111326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Question</a:t>
                      </a:r>
                      <a:endParaRPr lang="en-US" sz="1400" b="1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Available Answer Options</a:t>
                      </a:r>
                      <a:endParaRPr lang="en-US" sz="1400" b="1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84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Q1: Do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you typically check a </a:t>
                      </a:r>
                      <a:r>
                        <a:rPr lang="en-US" sz="1400" b="1" i="1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daily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 weather report?</a:t>
                      </a: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Yes or </a:t>
                      </a:r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No (</a:t>
                      </a:r>
                      <a:r>
                        <a:rPr lang="en-US" sz="1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the </a:t>
                      </a:r>
                      <a:r>
                        <a:rPr lang="en-US" sz="1400" i="1" u="sng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only</a:t>
                      </a:r>
                      <a:r>
                        <a:rPr lang="en-US" sz="1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 question on this survey which</a:t>
                      </a:r>
                      <a:r>
                        <a:rPr lang="en-US" sz="1400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 requires </a:t>
                      </a:r>
                      <a:r>
                        <a:rPr lang="en-US" sz="1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a mandatory answer;</a:t>
                      </a:r>
                      <a:r>
                        <a:rPr lang="en-US" sz="1400" baseline="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 choose from list)</a:t>
                      </a:r>
                      <a:endParaRPr lang="en-US" sz="1400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9623">
                <a:tc>
                  <a:txBody>
                    <a:bodyPr/>
                    <a:lstStyle/>
                    <a:p>
                      <a:r>
                        <a:rPr lang="en-US" sz="1400" b="0" i="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Q2: </a:t>
                      </a:r>
                      <a:r>
                        <a:rPr lang="en-US" sz="1400" b="1" i="1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How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do you typically check the weather?</a:t>
                      </a: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List of provided options, including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"A specific website or app (please provide the answer</a:t>
                      </a:r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)”</a:t>
                      </a:r>
                      <a:endParaRPr lang="en-US" sz="1400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  <a:tr h="45982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Q3: A </a:t>
                      </a:r>
                      <a:r>
                        <a:rPr lang="en-US" sz="1400" b="1" i="1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specific website or app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(please provide the answer)</a:t>
                      </a: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Free text</a:t>
                      </a:r>
                      <a:endParaRPr lang="en-US" sz="1400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407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Q4: If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you had a </a:t>
                      </a:r>
                      <a:r>
                        <a:rPr lang="en-US" sz="1400" b="1" i="1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smartwatch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 (like the soon to be released </a:t>
                      </a:r>
                      <a:r>
                        <a:rPr lang="en-US" sz="1400" b="0" i="1" dirty="0">
                          <a:solidFill>
                            <a:schemeClr val="accent1"/>
                          </a:solidFill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Apple Watch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), how likely or unlikely would you be to check the weather on that device?</a:t>
                      </a: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List of provided options (1-4 scale: "Very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Likely", "Somewhat Likely", "Somewhat unlikely", "Very </a:t>
                      </a:r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unlikely”)</a:t>
                      </a:r>
                      <a:endParaRPr lang="en-US" sz="1400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  <a:tr h="19845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Q5:</a:t>
                      </a:r>
                      <a:r>
                        <a:rPr lang="en-US" sz="1400" baseline="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Age</a:t>
                      </a:r>
                      <a:endParaRPr lang="en-US" sz="1400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List of provided options (</a:t>
                      </a:r>
                      <a:r>
                        <a:rPr lang="mr-IN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18-29</a:t>
                      </a:r>
                      <a:r>
                        <a:rPr lang="mr-IN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, 30-44, 45-59, 60</a:t>
                      </a:r>
                      <a:r>
                        <a:rPr lang="mr-IN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+</a:t>
                      </a:r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)</a:t>
                      </a:r>
                      <a:endParaRPr lang="mr-IN" sz="1400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32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Q6: What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is your gender?</a:t>
                      </a: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Female, Male</a:t>
                      </a: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  <a:tr h="66594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Q7: How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much total combined money did all members of your HOUSEHOLD earn last year?</a:t>
                      </a: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Provided ranges</a:t>
                      </a:r>
                      <a:r>
                        <a:rPr lang="en-US" sz="1400" baseline="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 to select from, and “</a:t>
                      </a:r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Prefer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not to </a:t>
                      </a:r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answer”</a:t>
                      </a:r>
                      <a:endParaRPr lang="en-US" sz="1400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12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Q8: US </a:t>
                      </a:r>
                      <a:r>
                        <a:rPr lang="en-US" sz="1400" dirty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Region</a:t>
                      </a: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Arial Narrow" charset="0"/>
                          <a:ea typeface="Arial Narrow" charset="0"/>
                          <a:cs typeface="Arial Narrow" charset="0"/>
                        </a:rPr>
                        <a:t>List of provided options</a:t>
                      </a:r>
                      <a:endParaRPr lang="en-US" sz="1400" dirty="0">
                        <a:effectLst/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26218" marR="26218" marT="12101" marB="12101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6320" y="5937265"/>
            <a:ext cx="1039744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The source of the data is a Survey Monkey Audience poll commissioned by FiveThirtyEight and conducted from April 6 to April 10, 2015.</a:t>
            </a:r>
          </a:p>
        </p:txBody>
      </p:sp>
    </p:spTree>
    <p:extLst>
      <p:ext uri="{BB962C8B-B14F-4D97-AF65-F5344CB8AC3E}">
        <p14:creationId xmlns:p14="http://schemas.microsoft.com/office/powerpoint/2010/main" val="10317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38" y="150939"/>
            <a:ext cx="10364451" cy="1596177"/>
          </a:xfrm>
        </p:spPr>
        <p:txBody>
          <a:bodyPr>
            <a:normAutofit/>
          </a:bodyPr>
          <a:lstStyle/>
          <a:p>
            <a:r>
              <a:rPr lang="en-US" sz="2400" b="1" cap="none" dirty="0" smtClean="0">
                <a:latin typeface="Arial Narrow" charset="0"/>
                <a:ea typeface="Arial Narrow" charset="0"/>
                <a:cs typeface="Arial Narrow" charset="0"/>
              </a:rPr>
              <a:t>Context in which the questions were asked</a:t>
            </a:r>
            <a: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  <a:t/>
            </a:r>
            <a:br>
              <a:rPr lang="en-US" sz="2800" b="1" cap="none" dirty="0" smtClean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US" sz="2200" b="1" cap="none" dirty="0" smtClean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Is The Weather Company in a tough spot, or is there light at the end of the tunnel?</a:t>
            </a:r>
            <a:endParaRPr lang="en-US" sz="2200" b="1" cap="none" dirty="0">
              <a:solidFill>
                <a:schemeClr val="accent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3938" y="1516284"/>
            <a:ext cx="11771454" cy="512758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2000" i="0" cap="none" dirty="0" smtClean="0">
                <a:latin typeface="Arial Narrow" charset="0"/>
                <a:ea typeface="Arial Narrow" charset="0"/>
                <a:cs typeface="Arial Narrow" charset="0"/>
              </a:rPr>
              <a:t>Crowded weather forecasting market (over 350 players; new Big Data players-e.g. IBM)</a:t>
            </a:r>
            <a:endParaRPr lang="en-US" sz="2000" i="0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r>
              <a:rPr lang="en-US" sz="2000" i="0" cap="none" dirty="0" smtClean="0">
                <a:latin typeface="Arial Narrow" charset="0"/>
                <a:ea typeface="Arial Narrow" charset="0"/>
                <a:cs typeface="Arial Narrow" charset="0"/>
              </a:rPr>
              <a:t>The weather wars were heating up (The Weather Channel had major contract disputes: 2010-Dish Network; 2014-DirecTV)</a:t>
            </a:r>
          </a:p>
          <a:p>
            <a:pPr lvl="3">
              <a:buFont typeface="Courier New" charset="0"/>
              <a:buChar char="o"/>
            </a:pP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Major </a:t>
            </a: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threat to </a:t>
            </a: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its core </a:t>
            </a: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business: fees </a:t>
            </a: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collected from TV providers for carrying its </a:t>
            </a: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channel</a:t>
            </a:r>
            <a:endParaRPr lang="en-US" sz="2100" i="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endParaRPr lang="en-US" sz="20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But The </a:t>
            </a:r>
            <a:r>
              <a:rPr lang="en-US" sz="2000" cap="none" dirty="0">
                <a:latin typeface="Arial Narrow" charset="0"/>
                <a:ea typeface="Arial Narrow" charset="0"/>
                <a:cs typeface="Arial Narrow" charset="0"/>
              </a:rPr>
              <a:t>Weather Channel was still a </a:t>
            </a:r>
            <a:r>
              <a:rPr lang="en-US" sz="2000" u="sng" cap="none" dirty="0">
                <a:latin typeface="Arial Narrow" charset="0"/>
                <a:ea typeface="Arial Narrow" charset="0"/>
                <a:cs typeface="Arial Narrow" charset="0"/>
              </a:rPr>
              <a:t>market leader</a:t>
            </a:r>
            <a:r>
              <a:rPr lang="en-US" sz="2000" cap="none" dirty="0">
                <a:latin typeface="Arial Narrow" charset="0"/>
                <a:ea typeface="Arial Narrow" charset="0"/>
                <a:cs typeface="Arial Narrow" charset="0"/>
              </a:rPr>
              <a:t>, bold about the future and redefining itself as The Weather Company</a:t>
            </a:r>
          </a:p>
          <a:p>
            <a:pPr lvl="3">
              <a:buFont typeface="Courier New" charset="0"/>
              <a:buChar char="o"/>
            </a:pP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Looking for opportunities to leverage its strong brand in adjac</a:t>
            </a: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ent markets (smart phone/smartwatch apps)</a:t>
            </a:r>
          </a:p>
          <a:p>
            <a:pPr lvl="3">
              <a:buFont typeface="Courier New" charset="0"/>
              <a:buChar char="o"/>
            </a:pP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Had </a:t>
            </a: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a successful foray in the smart watch market with an app for Pebble in 2014</a:t>
            </a:r>
          </a:p>
          <a:p>
            <a:pPr lvl="3">
              <a:buFont typeface="Courier New" charset="0"/>
              <a:buChar char="o"/>
            </a:pP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Just reached an agreement with Apple to replace Yahoo </a:t>
            </a: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as </a:t>
            </a: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their source of weather </a:t>
            </a: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data</a:t>
            </a:r>
            <a:endParaRPr lang="en-US" sz="21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endParaRPr lang="en-US" sz="2000" b="1" cap="none" dirty="0" smtClean="0">
              <a:latin typeface="Arial Narrow" charset="0"/>
              <a:ea typeface="Arial Narrow" charset="0"/>
              <a:cs typeface="Arial Narrow" charset="0"/>
              <a:hlinkClick r:id="rId3"/>
            </a:endParaRPr>
          </a:p>
          <a:p>
            <a:pPr lvl="1"/>
            <a:r>
              <a:rPr lang="en-US" sz="2000" b="1" cap="none" dirty="0" smtClean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  <a:hlinkClick r:id="rId3"/>
              </a:rPr>
              <a:t>WSJ article </a:t>
            </a:r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about Verizon </a:t>
            </a:r>
            <a:r>
              <a:rPr lang="en-US" sz="2000" cap="none" dirty="0">
                <a:latin typeface="Arial Narrow" charset="0"/>
                <a:ea typeface="Arial Narrow" charset="0"/>
                <a:cs typeface="Arial Narrow" charset="0"/>
              </a:rPr>
              <a:t>FiOS </a:t>
            </a:r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dropping</a:t>
            </a:r>
            <a:r>
              <a:rPr lang="en-US" sz="2000" cap="none" dirty="0">
                <a:latin typeface="Arial Narrow" charset="0"/>
                <a:ea typeface="Arial Narrow" charset="0"/>
                <a:cs typeface="Arial Narrow" charset="0"/>
              </a:rPr>
              <a:t> the station because of “</a:t>
            </a:r>
            <a:r>
              <a:rPr lang="en-US" sz="2000" b="1" cap="none" dirty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customers’ growing use of online sources and apps to look up weather information</a:t>
            </a:r>
            <a:r>
              <a:rPr lang="en-US" sz="2000" cap="none" dirty="0">
                <a:latin typeface="Arial Narrow" charset="0"/>
                <a:ea typeface="Arial Narrow" charset="0"/>
                <a:cs typeface="Arial Narrow" charset="0"/>
              </a:rPr>
              <a:t>” </a:t>
            </a:r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and making a strong </a:t>
            </a:r>
            <a:r>
              <a:rPr lang="en-US" sz="2000" cap="none" dirty="0">
                <a:latin typeface="Arial Narrow" charset="0"/>
                <a:ea typeface="Arial Narrow" charset="0"/>
                <a:cs typeface="Arial Narrow" charset="0"/>
              </a:rPr>
              <a:t>case </a:t>
            </a:r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“</a:t>
            </a:r>
            <a:r>
              <a:rPr lang="en-US" sz="2000" b="1" cap="none" dirty="0" smtClean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Storm </a:t>
            </a:r>
            <a:r>
              <a:rPr lang="en-US" sz="2000" b="1" cap="none" dirty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clouds are gathering over the Weather </a:t>
            </a:r>
            <a:r>
              <a:rPr lang="en-US" sz="2000" b="1" cap="none" dirty="0" smtClean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Channel</a:t>
            </a:r>
            <a:r>
              <a:rPr lang="en-US" sz="2000" cap="none" dirty="0" smtClean="0">
                <a:latin typeface="Arial Narrow" charset="0"/>
                <a:ea typeface="Arial Narrow" charset="0"/>
                <a:cs typeface="Arial Narrow" charset="0"/>
              </a:rPr>
              <a:t>”.</a:t>
            </a:r>
          </a:p>
          <a:p>
            <a:pPr lvl="1"/>
            <a:endParaRPr lang="en-US" sz="2000" i="1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 fontAlgn="base"/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Survey </a:t>
            </a: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was </a:t>
            </a:r>
            <a:r>
              <a:rPr lang="en-US" sz="1900" b="1" cap="none" dirty="0" smtClean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  <a:hlinkClick r:id="rId4"/>
              </a:rPr>
              <a:t>reportedly</a:t>
            </a:r>
            <a:r>
              <a:rPr lang="en-US" sz="1900" b="1" cap="none" dirty="0" smtClean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 an attempt to better understand </a:t>
            </a: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how many people get their weather from </a:t>
            </a: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The Weather Channel station, if it is </a:t>
            </a: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true that customers are flocking to apps </a:t>
            </a: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(in particular the default app on the phone) and the web, and whether this is a generational problem (i.e. younger audience gravitates from The </a:t>
            </a: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Weather Channel </a:t>
            </a:r>
            <a:r>
              <a:rPr lang="en-US" sz="1900" cap="none" dirty="0" smtClean="0">
                <a:latin typeface="Arial Narrow" charset="0"/>
                <a:ea typeface="Arial Narrow" charset="0"/>
                <a:cs typeface="Arial Narrow" charset="0"/>
              </a:rPr>
              <a:t>station to other platforms)</a:t>
            </a:r>
          </a:p>
          <a:p>
            <a:pPr lvl="3" fontAlgn="base">
              <a:buFont typeface="Courier New" charset="0"/>
              <a:buChar char="o"/>
            </a:pPr>
            <a:r>
              <a:rPr lang="en-US" sz="1900" cap="none" dirty="0">
                <a:latin typeface="Arial Narrow" charset="0"/>
                <a:ea typeface="Arial Narrow" charset="0"/>
                <a:cs typeface="Arial Narrow" charset="0"/>
              </a:rPr>
              <a:t>Also insights about specific website and app utilization and interest in weather app on a smartwatch</a:t>
            </a:r>
          </a:p>
          <a:p>
            <a:pPr lvl="1" fontAlgn="base"/>
            <a:endParaRPr lang="en-US" sz="1900" cap="none" dirty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dirty="0" smtClean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248" y="5794251"/>
            <a:ext cx="1063749" cy="10637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595" y="1516284"/>
            <a:ext cx="1412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2015</a:t>
            </a:r>
            <a:endParaRPr lang="en-US" sz="2400" b="1" u="sng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5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109" y="85868"/>
            <a:ext cx="10364451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cap="none" dirty="0" smtClean="0">
                <a:latin typeface="Arial Narrow" charset="0"/>
                <a:ea typeface="Arial Narrow" charset="0"/>
                <a:cs typeface="Arial Narrow" charset="0"/>
              </a:rPr>
              <a:t>Most people check the weather daily</a:t>
            </a:r>
            <a:endParaRPr lang="en-US" sz="2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20796" y="1506899"/>
            <a:ext cx="10363826" cy="49123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Over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80% of survey respondents check the weather daily</a:t>
            </a:r>
          </a:p>
          <a:p>
            <a:pPr lvl="1"/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More older respondents tend to check the weather daily</a:t>
            </a:r>
          </a:p>
          <a:p>
            <a:pPr lvl="1"/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endParaRPr lang="en-US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Slightly more of the women (&gt; 4 out of 5) check the weather daily than the men (approx. 3 out of 4)</a:t>
            </a:r>
          </a:p>
          <a:p>
            <a:pPr lvl="1"/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lvl="1"/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Respondents from regions with </a:t>
            </a:r>
            <a:r>
              <a:rPr lang="en-US" cap="none" dirty="0">
                <a:latin typeface="Arial Narrow" charset="0"/>
                <a:ea typeface="Arial Narrow" charset="0"/>
                <a:cs typeface="Arial Narrow" charset="0"/>
              </a:rPr>
              <a:t>b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ad or changing weather (e.g. New England) tend to check the weather more than those from regions with nice weather (e.g. Pacific)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0" y="2921694"/>
            <a:ext cx="7188200" cy="104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11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879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109" y="85868"/>
            <a:ext cx="10364451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cap="none" dirty="0" smtClean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15%</a:t>
            </a:r>
            <a:r>
              <a:rPr lang="en-US" sz="2400" cap="none" dirty="0" smtClean="0">
                <a:latin typeface="Arial Narrow" charset="0"/>
                <a:ea typeface="Arial Narrow" charset="0"/>
                <a:cs typeface="Arial Narrow" charset="0"/>
              </a:rPr>
              <a:t> of respondents get </a:t>
            </a:r>
            <a:r>
              <a:rPr lang="en-US" sz="2400" cap="none" dirty="0">
                <a:latin typeface="Arial Narrow" charset="0"/>
                <a:ea typeface="Arial Narrow" charset="0"/>
                <a:cs typeface="Arial Narrow" charset="0"/>
              </a:rPr>
              <a:t>their weather from </a:t>
            </a:r>
            <a:r>
              <a:rPr lang="en-US" sz="2400" cap="none" dirty="0" smtClean="0">
                <a:latin typeface="Arial Narrow" charset="0"/>
                <a:ea typeface="Arial Narrow" charset="0"/>
                <a:cs typeface="Arial Narrow" charset="0"/>
              </a:rPr>
              <a:t>The </a:t>
            </a:r>
            <a:r>
              <a:rPr lang="en-US" sz="2400" cap="none" dirty="0">
                <a:latin typeface="Arial Narrow" charset="0"/>
                <a:ea typeface="Arial Narrow" charset="0"/>
                <a:cs typeface="Arial Narrow" charset="0"/>
              </a:rPr>
              <a:t>Weather Channel </a:t>
            </a:r>
            <a:r>
              <a:rPr lang="en-US" sz="2400" cap="none" dirty="0" smtClean="0">
                <a:latin typeface="Arial Narrow" charset="0"/>
                <a:ea typeface="Arial Narrow" charset="0"/>
                <a:cs typeface="Arial Narrow" charset="0"/>
              </a:rPr>
              <a:t>station</a:t>
            </a:r>
            <a:br>
              <a:rPr lang="en-US" sz="2400" cap="none" dirty="0" smtClean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US" sz="2400" b="1" cap="none" dirty="0" smtClean="0">
                <a:latin typeface="Arial Narrow" charset="0"/>
                <a:ea typeface="Arial Narrow" charset="0"/>
                <a:cs typeface="Arial Narrow" charset="0"/>
              </a:rPr>
              <a:t>23%</a:t>
            </a:r>
            <a:r>
              <a:rPr lang="en-US" sz="2400" cap="none" dirty="0" smtClean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en-US" sz="2400" cap="none" dirty="0">
                <a:latin typeface="Arial Narrow" charset="0"/>
                <a:ea typeface="Arial Narrow" charset="0"/>
                <a:cs typeface="Arial Narrow" charset="0"/>
              </a:rPr>
              <a:t>of respondents </a:t>
            </a:r>
            <a:r>
              <a:rPr lang="en-US" sz="2400" cap="none" dirty="0" smtClean="0">
                <a:latin typeface="Arial Narrow" charset="0"/>
                <a:ea typeface="Arial Narrow" charset="0"/>
                <a:cs typeface="Arial Narrow" charset="0"/>
              </a:rPr>
              <a:t>use the default weather app on their phone</a:t>
            </a:r>
            <a:endParaRPr lang="en-US" sz="24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4422" y="1680519"/>
            <a:ext cx="11427578" cy="49123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To check the weather, respondents mostly use </a:t>
            </a:r>
            <a:r>
              <a:rPr lang="en-US" b="1" u="sng" cap="none" dirty="0" smtClean="0">
                <a:latin typeface="Arial Narrow" charset="0"/>
                <a:ea typeface="Arial Narrow" charset="0"/>
                <a:cs typeface="Arial Narrow" charset="0"/>
              </a:rPr>
              <a:t>the default app on the phone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, local TV news, a specific website, The Weather Channel, or an internet search</a:t>
            </a:r>
          </a:p>
          <a:p>
            <a:pPr lvl="1"/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Some variability with respondent age and between daily </a:t>
            </a:r>
            <a:r>
              <a:rPr lang="en-US" sz="1800" cap="none" dirty="0" smtClean="0">
                <a:latin typeface="Arial Narrow" charset="0"/>
                <a:ea typeface="Arial Narrow" charset="0"/>
                <a:cs typeface="Arial Narrow" charset="0"/>
              </a:rPr>
              <a:t>and less frequent weather checkers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99" y="3159499"/>
            <a:ext cx="6111955" cy="36726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2309" y="4009756"/>
            <a:ext cx="48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accent1"/>
                </a:solidFill>
              </a:rPr>
              <a:t>15%</a:t>
            </a:r>
            <a:endParaRPr lang="en-US" sz="1050" b="1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5353" y="3616480"/>
            <a:ext cx="48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19%</a:t>
            </a:r>
            <a:endParaRPr 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4060226" y="3489522"/>
            <a:ext cx="48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20%</a:t>
            </a:r>
            <a:endParaRPr 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5745707" y="4179409"/>
            <a:ext cx="48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14%</a:t>
            </a:r>
            <a:endParaRPr 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6315919" y="5313837"/>
            <a:ext cx="48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  <a:r>
              <a:rPr lang="en-US" sz="1050" dirty="0" smtClean="0"/>
              <a:t>%</a:t>
            </a:r>
            <a:endParaRPr 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3528350" y="3235606"/>
            <a:ext cx="48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23%</a:t>
            </a:r>
            <a:endParaRPr 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6859799" y="5339279"/>
            <a:ext cx="48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  <a:r>
              <a:rPr lang="en-US" sz="1050" dirty="0" smtClean="0"/>
              <a:t>%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7403679" y="5567753"/>
            <a:ext cx="48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1%</a:t>
            </a:r>
            <a:endParaRPr 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7982971" y="5593195"/>
            <a:ext cx="486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1%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7773865" y="3474705"/>
            <a:ext cx="818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mtClean="0"/>
              <a:t>n </a:t>
            </a:r>
            <a:r>
              <a:rPr lang="en-US" sz="1050" dirty="0" smtClean="0"/>
              <a:t>= 928</a:t>
            </a:r>
            <a:endParaRPr lang="en-US" sz="1050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0"/>
            <a:ext cx="11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Q2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0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109" y="85868"/>
            <a:ext cx="10364451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cap="none" dirty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15%</a:t>
            </a:r>
            <a:r>
              <a:rPr lang="en-US" sz="2400" cap="none" dirty="0">
                <a:latin typeface="Arial Narrow" charset="0"/>
                <a:ea typeface="Arial Narrow" charset="0"/>
                <a:cs typeface="Arial Narrow" charset="0"/>
              </a:rPr>
              <a:t> of respondents get their weather from The Weather Channel station</a:t>
            </a:r>
            <a:br>
              <a:rPr lang="en-US" sz="2400" cap="none" dirty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US" sz="2400" b="1" cap="none" dirty="0">
                <a:latin typeface="Arial Narrow" charset="0"/>
                <a:ea typeface="Arial Narrow" charset="0"/>
                <a:cs typeface="Arial Narrow" charset="0"/>
              </a:rPr>
              <a:t>23%</a:t>
            </a:r>
            <a:r>
              <a:rPr lang="en-US" sz="2400" cap="none" dirty="0">
                <a:latin typeface="Arial Narrow" charset="0"/>
                <a:ea typeface="Arial Narrow" charset="0"/>
                <a:cs typeface="Arial Narrow" charset="0"/>
              </a:rPr>
              <a:t> of respondents use the default weather app on their phone</a:t>
            </a:r>
            <a:endParaRPr lang="en-US" sz="24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4422" y="1680519"/>
            <a:ext cx="10363826" cy="49123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u="sng" cap="none" dirty="0" smtClean="0">
                <a:latin typeface="Arial Narrow" charset="0"/>
                <a:ea typeface="Arial Narrow" charset="0"/>
                <a:cs typeface="Arial Narrow" charset="0"/>
              </a:rPr>
              <a:t>Variability between daily </a:t>
            </a:r>
            <a:r>
              <a:rPr lang="en-US" sz="2000" b="1" u="sng" cap="none" dirty="0" smtClean="0">
                <a:latin typeface="Arial Narrow" charset="0"/>
                <a:ea typeface="Arial Narrow" charset="0"/>
                <a:cs typeface="Arial Narrow" charset="0"/>
              </a:rPr>
              <a:t>and less frequent weather checkers</a:t>
            </a:r>
          </a:p>
          <a:p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Shifts in </a:t>
            </a:r>
            <a:r>
              <a:rPr lang="en-US" sz="2000" b="1" cap="none" dirty="0" smtClean="0">
                <a:latin typeface="Arial Narrow" charset="0"/>
                <a:ea typeface="Arial Narrow" charset="0"/>
                <a:cs typeface="Arial Narrow" charset="0"/>
              </a:rPr>
              <a:t>specific website utilization versus internet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62074" y="3588534"/>
            <a:ext cx="12029926" cy="2326483"/>
            <a:chOff x="162074" y="3414913"/>
            <a:chExt cx="12029926" cy="23264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301" y="3414913"/>
              <a:ext cx="3794569" cy="22801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86" y="3438002"/>
              <a:ext cx="3909091" cy="22803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74" y="3414913"/>
              <a:ext cx="3887289" cy="232648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34856" y="3875867"/>
              <a:ext cx="8681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Daily checker</a:t>
              </a:r>
              <a:endParaRPr lang="en-US" sz="1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01156" y="3875867"/>
              <a:ext cx="12992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Less frequent checker</a:t>
              </a:r>
              <a:endParaRPr lang="en-US" sz="1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874782" y="3875867"/>
              <a:ext cx="1299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All</a:t>
              </a:r>
              <a:endParaRPr lang="en-US" sz="1400" b="1" dirty="0"/>
            </a:p>
          </p:txBody>
        </p:sp>
        <p:sp>
          <p:nvSpPr>
            <p:cNvPr id="14" name="5-Point Star 13"/>
            <p:cNvSpPr/>
            <p:nvPr/>
          </p:nvSpPr>
          <p:spPr>
            <a:xfrm>
              <a:off x="1678331" y="4664963"/>
              <a:ext cx="162046" cy="173620"/>
            </a:xfrm>
            <a:prstGeom prst="star5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5-Point Star 14"/>
            <p:cNvSpPr/>
            <p:nvPr/>
          </p:nvSpPr>
          <p:spPr>
            <a:xfrm>
              <a:off x="6181758" y="4664963"/>
              <a:ext cx="162046" cy="173620"/>
            </a:xfrm>
            <a:prstGeom prst="star5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5-Point Star 15"/>
            <p:cNvSpPr/>
            <p:nvPr/>
          </p:nvSpPr>
          <p:spPr>
            <a:xfrm>
              <a:off x="9928803" y="4664963"/>
              <a:ext cx="162046" cy="173620"/>
            </a:xfrm>
            <a:prstGeom prst="star5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373758" y="3514585"/>
              <a:ext cx="818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smtClean="0"/>
                <a:t>n </a:t>
              </a:r>
              <a:r>
                <a:rPr lang="en-US" sz="1050" dirty="0" smtClean="0"/>
                <a:t>= 928</a:t>
              </a:r>
              <a:endParaRPr lang="en-US" sz="105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20154" y="3583773"/>
              <a:ext cx="818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n = 182</a:t>
              </a:r>
              <a:endParaRPr lang="en-US" sz="105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00112" y="3613514"/>
              <a:ext cx="818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n = 746</a:t>
              </a:r>
              <a:endParaRPr lang="en-US" sz="105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78725" y="3460662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/>
                <a:t>23%</a:t>
              </a:r>
              <a:endParaRPr lang="en-US" sz="105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0542" y="3505223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/>
                <a:t>24%</a:t>
              </a:r>
              <a:endParaRPr lang="en-US" sz="105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144548" y="3666633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20%</a:t>
              </a:r>
              <a:endParaRPr lang="en-US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2667" y="3756603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19%</a:t>
              </a:r>
              <a:endParaRPr lang="en-US" sz="105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808490" y="4008993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u="sng" dirty="0" smtClean="0">
                  <a:solidFill>
                    <a:schemeClr val="accent1"/>
                  </a:solidFill>
                </a:rPr>
                <a:t>15%</a:t>
              </a:r>
              <a:endParaRPr lang="en-US" sz="1050" b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132453" y="4077324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14%</a:t>
              </a:r>
              <a:endParaRPr lang="en-US" sz="105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521799" y="4759245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</a:t>
              </a:r>
              <a:r>
                <a:rPr lang="en-US" sz="1050" dirty="0" smtClean="0"/>
                <a:t>%</a:t>
              </a:r>
              <a:endParaRPr lang="en-US" sz="105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60035" y="4760932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</a:t>
              </a:r>
              <a:r>
                <a:rPr lang="en-US" sz="1050" dirty="0" smtClean="0"/>
                <a:t>%</a:t>
              </a:r>
              <a:endParaRPr lang="en-US" sz="105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133359" y="4925369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1%</a:t>
              </a:r>
              <a:endParaRPr lang="en-US" sz="105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94351" y="4925371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1%</a:t>
              </a:r>
              <a:endParaRPr 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19713" y="4428040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u="sng" smtClean="0">
                  <a:solidFill>
                    <a:schemeClr val="accent1"/>
                  </a:solidFill>
                </a:rPr>
                <a:t>9%</a:t>
              </a:r>
              <a:endParaRPr lang="en-US" sz="1050" b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15104" y="3621208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23%</a:t>
              </a:r>
              <a:endParaRPr lang="en-US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34359" y="3573587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23%</a:t>
              </a:r>
              <a:endParaRPr lang="en-US" sz="105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93499" y="4404571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10%</a:t>
              </a:r>
              <a:endParaRPr lang="en-US" sz="105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32230" y="4780415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4%</a:t>
              </a:r>
              <a:endParaRPr lang="en-US" sz="105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19473" y="4780415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4</a:t>
              </a:r>
              <a:r>
                <a:rPr lang="en-US" sz="1050" smtClean="0"/>
                <a:t>%</a:t>
              </a:r>
              <a:endParaRPr lang="en-US" sz="105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11473" y="4886203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</a:t>
              </a:r>
              <a:r>
                <a:rPr lang="en-US" sz="1050" dirty="0" smtClean="0"/>
                <a:t>%</a:t>
              </a:r>
              <a:endParaRPr lang="en-US" sz="105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463503" y="4987141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1%</a:t>
              </a:r>
              <a:endParaRPr lang="en-US" sz="10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6243" y="3486556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/>
                <a:t>23%</a:t>
              </a:r>
              <a:endParaRPr lang="en-US" sz="105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96988" y="3613514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21%</a:t>
              </a:r>
              <a:endParaRPr 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55373" y="3706415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20%</a:t>
              </a:r>
              <a:endParaRPr lang="en-US" sz="105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75731" y="3902797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u="sng" dirty="0" smtClean="0">
                  <a:solidFill>
                    <a:schemeClr val="accent1"/>
                  </a:solidFill>
                </a:rPr>
                <a:t>16%</a:t>
              </a:r>
              <a:endParaRPr lang="en-US" sz="1050" b="1" u="sng" dirty="0">
                <a:solidFill>
                  <a:schemeClr val="accent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24631" y="4226137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12%</a:t>
              </a:r>
              <a:endParaRPr lang="en-US" sz="105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05626" y="4802125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</a:t>
              </a:r>
              <a:r>
                <a:rPr lang="en-US" sz="1050" dirty="0" smtClean="0"/>
                <a:t>%</a:t>
              </a:r>
              <a:endParaRPr lang="en-US" sz="105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43862" y="4838583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3</a:t>
              </a:r>
              <a:r>
                <a:rPr lang="en-US" sz="1050" dirty="0" smtClean="0"/>
                <a:t>%</a:t>
              </a:r>
              <a:endParaRPr lang="en-US" sz="105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95892" y="4907985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1%</a:t>
              </a:r>
              <a:endParaRPr lang="en-US" sz="105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16713" y="4920519"/>
              <a:ext cx="4861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1%</a:t>
              </a:r>
              <a:endParaRPr lang="en-US" sz="105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0"/>
            <a:ext cx="11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Q2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88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97" y="74293"/>
            <a:ext cx="10364451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cap="none" dirty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15%</a:t>
            </a:r>
            <a:r>
              <a:rPr lang="en-US" sz="2400" cap="none" dirty="0">
                <a:latin typeface="Arial Narrow" charset="0"/>
                <a:ea typeface="Arial Narrow" charset="0"/>
                <a:cs typeface="Arial Narrow" charset="0"/>
              </a:rPr>
              <a:t> of respondents get their weather from The Weather Channel station</a:t>
            </a:r>
            <a:br>
              <a:rPr lang="en-US" sz="2400" cap="none" dirty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US" sz="2400" b="1" cap="none" dirty="0">
                <a:latin typeface="Arial Narrow" charset="0"/>
                <a:ea typeface="Arial Narrow" charset="0"/>
                <a:cs typeface="Arial Narrow" charset="0"/>
              </a:rPr>
              <a:t>23%</a:t>
            </a:r>
            <a:r>
              <a:rPr lang="en-US" sz="2400" cap="none" dirty="0">
                <a:latin typeface="Arial Narrow" charset="0"/>
                <a:ea typeface="Arial Narrow" charset="0"/>
                <a:cs typeface="Arial Narrow" charset="0"/>
              </a:rPr>
              <a:t> of respondents use the default weather app on their phone</a:t>
            </a:r>
            <a:endParaRPr lang="en-US" sz="24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3797" y="1670470"/>
            <a:ext cx="11428200" cy="5187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cap="none" dirty="0" smtClean="0">
                <a:latin typeface="Arial Narrow" charset="0"/>
                <a:ea typeface="Arial Narrow" charset="0"/>
                <a:cs typeface="Arial Narrow" charset="0"/>
              </a:rPr>
              <a:t>Generational </a:t>
            </a:r>
            <a:r>
              <a:rPr lang="en-US" b="1" u="sng" cap="none" dirty="0">
                <a:latin typeface="Arial Narrow" charset="0"/>
                <a:ea typeface="Arial Narrow" charset="0"/>
                <a:cs typeface="Arial Narrow" charset="0"/>
              </a:rPr>
              <a:t>v</a:t>
            </a:r>
            <a:r>
              <a:rPr lang="en-US" b="1" u="sng" cap="none" dirty="0" smtClean="0">
                <a:latin typeface="Arial Narrow" charset="0"/>
                <a:ea typeface="Arial Narrow" charset="0"/>
                <a:cs typeface="Arial Narrow" charset="0"/>
              </a:rPr>
              <a:t>ariability </a:t>
            </a:r>
          </a:p>
          <a:p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The proportion of young adults watching The Weather Channel is </a:t>
            </a:r>
            <a:r>
              <a:rPr lang="en-US" b="1" cap="none" dirty="0" smtClean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15%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, same as overall population</a:t>
            </a:r>
          </a:p>
          <a:p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Young adults watch local news </a:t>
            </a:r>
            <a:r>
              <a:rPr lang="en-US" b="1" i="1" cap="none" dirty="0" smtClean="0">
                <a:solidFill>
                  <a:schemeClr val="accent5"/>
                </a:solidFill>
                <a:latin typeface="Arial Narrow" charset="0"/>
                <a:ea typeface="Arial Narrow" charset="0"/>
                <a:cs typeface="Arial Narrow" charset="0"/>
              </a:rPr>
              <a:t>the least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and use the default weather app </a:t>
            </a:r>
            <a:r>
              <a:rPr lang="en-US" b="1" i="1" cap="none" dirty="0" smtClean="0">
                <a:solidFill>
                  <a:schemeClr val="accent3">
                    <a:lumMod val="75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the most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, regardless whether checking weather daily or not</a:t>
            </a:r>
          </a:p>
          <a:p>
            <a:pPr marL="742950" lvl="2" indent="-285750">
              <a:spcBef>
                <a:spcPts val="1000"/>
              </a:spcBef>
              <a:buFont typeface="Courier New" charset="0"/>
              <a:buChar char="o"/>
            </a:pP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The </a:t>
            </a: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default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phone app </a:t>
            </a: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is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the most </a:t>
            </a: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preferred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way to check weather for those 44 and younger</a:t>
            </a:r>
          </a:p>
          <a:p>
            <a:pPr marL="742950" lvl="2" indent="-285750">
              <a:spcBef>
                <a:spcPts val="1000"/>
              </a:spcBef>
              <a:buFont typeface="Courier New" charset="0"/>
              <a:buChar char="o"/>
            </a:pP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Local news is the </a:t>
            </a: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most preferred way to check weather for those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45 </a:t>
            </a:r>
            <a:r>
              <a:rPr lang="en-US" b="1" cap="none" dirty="0">
                <a:latin typeface="Arial Narrow" charset="0"/>
                <a:ea typeface="Arial Narrow" charset="0"/>
                <a:cs typeface="Arial Narrow" charset="0"/>
              </a:rPr>
              <a:t>and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older</a:t>
            </a:r>
            <a:endParaRPr lang="en-US" b="1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marL="685800" lvl="2">
              <a:spcBef>
                <a:spcPts val="1000"/>
              </a:spcBef>
            </a:pPr>
            <a:endParaRPr lang="en-US" b="1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marL="228600" lvl="1">
              <a:spcBef>
                <a:spcPts val="1000"/>
              </a:spcBef>
            </a:pPr>
            <a:endParaRPr lang="en-US" cap="none" dirty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sz="1800" dirty="0" smtClean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sz="1800" dirty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sz="1800" dirty="0" smtClean="0">
              <a:latin typeface="Arial Narrow" charset="0"/>
              <a:ea typeface="Arial Narrow" charset="0"/>
              <a:cs typeface="Arial Narrow" charset="0"/>
            </a:endParaRPr>
          </a:p>
          <a:p>
            <a:endParaRPr lang="en-US" sz="18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4437855"/>
            <a:ext cx="11569700" cy="2235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0"/>
            <a:ext cx="11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Q2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316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317358" y="2152663"/>
            <a:ext cx="3757591" cy="3666347"/>
            <a:chOff x="4317358" y="2152663"/>
            <a:chExt cx="3757591" cy="36663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58" y="2152663"/>
              <a:ext cx="3757591" cy="366634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34739" y="3675813"/>
              <a:ext cx="719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Arial Narrow" charset="0"/>
                  <a:ea typeface="Arial Narrow" charset="0"/>
                  <a:cs typeface="Arial Narrow" charset="0"/>
                </a:rPr>
                <a:t>n </a:t>
              </a:r>
              <a:r>
                <a:rPr lang="en-US" dirty="0" smtClean="0"/>
                <a:t>=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97" y="74293"/>
            <a:ext cx="10364451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cap="none" dirty="0" smtClean="0">
                <a:latin typeface="Arial Narrow" charset="0"/>
                <a:ea typeface="Arial Narrow" charset="0"/>
                <a:cs typeface="Arial Narrow" charset="0"/>
              </a:rPr>
              <a:t>What are the weather forecast sources behind the websites and apps </a:t>
            </a:r>
            <a:br>
              <a:rPr lang="en-US" sz="2400" cap="none" dirty="0" smtClean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US" sz="2400" cap="none" dirty="0" smtClean="0">
                <a:latin typeface="Arial Narrow" charset="0"/>
                <a:ea typeface="Arial Narrow" charset="0"/>
                <a:cs typeface="Arial Narrow" charset="0"/>
              </a:rPr>
              <a:t>specified by the survey respondents?</a:t>
            </a:r>
            <a:endParaRPr lang="en-US" sz="24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3797" y="1670470"/>
            <a:ext cx="11428200" cy="5187530"/>
          </a:xfrm>
        </p:spPr>
        <p:txBody>
          <a:bodyPr>
            <a:normAutofit lnSpcReduction="10000"/>
          </a:bodyPr>
          <a:lstStyle/>
          <a:p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The most common source of weather information (via website/app) the respondents use is </a:t>
            </a:r>
            <a:r>
              <a:rPr lang="en-US" b="1" cap="none" dirty="0" smtClean="0">
                <a:latin typeface="Arial Narrow" charset="0"/>
                <a:ea typeface="Arial Narrow" charset="0"/>
                <a:cs typeface="Arial Narrow" charset="0"/>
              </a:rPr>
              <a:t>The Weather Channel</a:t>
            </a:r>
            <a:r>
              <a:rPr lang="en-US" cap="none" dirty="0" smtClean="0">
                <a:latin typeface="Arial Narrow" charset="0"/>
                <a:ea typeface="Arial Narrow" charset="0"/>
                <a:cs typeface="Arial Narrow" charset="0"/>
              </a:rPr>
              <a:t>, </a:t>
            </a:r>
            <a:endParaRPr lang="en-US" sz="16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endParaRPr lang="en-US" sz="1600" cap="none" dirty="0" smtClean="0">
              <a:latin typeface="Arial Narrow" charset="0"/>
              <a:ea typeface="Arial Narrow" charset="0"/>
              <a:cs typeface="Arial Narrow" charset="0"/>
            </a:endParaRPr>
          </a:p>
          <a:p>
            <a:pPr marL="0" indent="0">
              <a:buNone/>
            </a:pPr>
            <a:r>
              <a:rPr lang="en-US" sz="1600" cap="none" dirty="0" smtClean="0">
                <a:latin typeface="Arial Narrow" charset="0"/>
                <a:ea typeface="Arial Narrow" charset="0"/>
                <a:cs typeface="Arial Narrow" charset="0"/>
              </a:rPr>
              <a:t>** An additional 139 respondents (</a:t>
            </a:r>
            <a:r>
              <a:rPr lang="en-US" sz="1600" b="1" cap="none" dirty="0" smtClean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rPr>
              <a:t>15%</a:t>
            </a:r>
            <a:r>
              <a:rPr lang="en-US" sz="1600" cap="none" dirty="0" smtClean="0">
                <a:latin typeface="Arial Narrow" charset="0"/>
                <a:ea typeface="Arial Narrow" charset="0"/>
                <a:cs typeface="Arial Narrow" charset="0"/>
              </a:rPr>
              <a:t>) specified </a:t>
            </a:r>
            <a:r>
              <a:rPr lang="en-US" sz="1600" b="1" cap="none" dirty="0" smtClean="0">
                <a:latin typeface="Arial Narrow" charset="0"/>
                <a:ea typeface="Arial Narrow" charset="0"/>
                <a:cs typeface="Arial Narrow" charset="0"/>
              </a:rPr>
              <a:t>The Weather Channel </a:t>
            </a:r>
            <a:r>
              <a:rPr lang="en-US" sz="1600" cap="none" dirty="0" smtClean="0">
                <a:latin typeface="Arial Narrow" charset="0"/>
                <a:ea typeface="Arial Narrow" charset="0"/>
                <a:cs typeface="Arial Narrow" charset="0"/>
              </a:rPr>
              <a:t>as source of their weather info per the prior question (looking beyond web and apps, including TV &amp; other media)</a:t>
            </a:r>
            <a:endParaRPr lang="en-US" sz="1600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0637" y="3266647"/>
            <a:ext cx="62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2</a:t>
            </a:r>
            <a:r>
              <a:rPr lang="en-US" sz="1400" b="1" dirty="0" smtClean="0">
                <a:solidFill>
                  <a:schemeClr val="accent1"/>
                </a:solidFill>
              </a:rPr>
              <a:t>5%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6186" y="4125735"/>
            <a:ext cx="62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14%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320989" y="4862823"/>
            <a:ext cx="62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11%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5604" y="5001323"/>
            <a:ext cx="62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14%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923524" y="4344727"/>
            <a:ext cx="62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11%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809706" y="3680937"/>
            <a:ext cx="62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7%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11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737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797" y="85868"/>
            <a:ext cx="10364451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u="sng" dirty="0" smtClean="0">
                <a:latin typeface="Arial Narrow" charset="0"/>
                <a:ea typeface="Arial Narrow" charset="0"/>
                <a:cs typeface="Arial Narrow" charset="0"/>
              </a:rPr>
              <a:t>70% </a:t>
            </a:r>
            <a:r>
              <a:rPr lang="en-US" sz="2400" b="1" cap="none" dirty="0" smtClean="0">
                <a:latin typeface="Arial Narrow" charset="0"/>
                <a:ea typeface="Arial Narrow" charset="0"/>
                <a:cs typeface="Arial Narrow" charset="0"/>
              </a:rPr>
              <a:t>of respondents said they would be </a:t>
            </a:r>
            <a:r>
              <a:rPr lang="en-US" sz="2400" b="1" i="1" cap="none" dirty="0" smtClean="0">
                <a:latin typeface="Arial Narrow" charset="0"/>
                <a:ea typeface="Arial Narrow" charset="0"/>
                <a:cs typeface="Arial Narrow" charset="0"/>
              </a:rPr>
              <a:t>Very Likely </a:t>
            </a:r>
            <a:r>
              <a:rPr lang="en-US" sz="2400" b="1" cap="none" dirty="0" smtClean="0">
                <a:latin typeface="Arial Narrow" charset="0"/>
                <a:ea typeface="Arial Narrow" charset="0"/>
                <a:cs typeface="Arial Narrow" charset="0"/>
              </a:rPr>
              <a:t>or </a:t>
            </a:r>
            <a:r>
              <a:rPr lang="en-US" sz="2400" b="1" i="1" cap="none" dirty="0" smtClean="0">
                <a:latin typeface="Arial Narrow" charset="0"/>
                <a:ea typeface="Arial Narrow" charset="0"/>
                <a:cs typeface="Arial Narrow" charset="0"/>
              </a:rPr>
              <a:t>Somewhat Likely</a:t>
            </a:r>
            <a:r>
              <a:rPr lang="en-US" sz="2400" b="1" cap="none" dirty="0" smtClean="0">
                <a:latin typeface="Arial Narrow" charset="0"/>
                <a:ea typeface="Arial Narrow" charset="0"/>
                <a:cs typeface="Arial Narrow" charset="0"/>
              </a:rPr>
              <a:t/>
            </a:r>
            <a:br>
              <a:rPr lang="en-US" sz="2400" b="1" cap="none" dirty="0" smtClean="0">
                <a:latin typeface="Arial Narrow" charset="0"/>
                <a:ea typeface="Arial Narrow" charset="0"/>
                <a:cs typeface="Arial Narrow" charset="0"/>
              </a:rPr>
            </a:br>
            <a:r>
              <a:rPr lang="en-US" sz="2400" b="1" cap="none" dirty="0" smtClean="0">
                <a:latin typeface="Arial Narrow" charset="0"/>
                <a:ea typeface="Arial Narrow" charset="0"/>
                <a:cs typeface="Arial Narrow" charset="0"/>
              </a:rPr>
              <a:t>to check the weather on their smartwatch, if they had one</a:t>
            </a:r>
            <a:endParaRPr lang="en-US" sz="2400" b="1" cap="none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10177244" y="0"/>
            <a:ext cx="2014756" cy="16805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2273" y="4433104"/>
            <a:ext cx="10995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/>
          </a:p>
          <a:p>
            <a:r>
              <a:rPr lang="en-US" sz="2000" b="1" dirty="0" smtClean="0"/>
              <a:t>The strong interest in checking the weather on a smartwatch also held across gender, income brackets, and US geographic regions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11707" y="2424896"/>
            <a:ext cx="9604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Very Likely </a:t>
            </a:r>
            <a:r>
              <a:rPr lang="en-US" sz="1200" dirty="0" smtClean="0"/>
              <a:t>or </a:t>
            </a:r>
            <a:r>
              <a:rPr lang="en-US" sz="1200" b="1" i="1" dirty="0" smtClean="0"/>
              <a:t>Somewhat Likely                  </a:t>
            </a:r>
            <a:r>
              <a:rPr lang="en-US" sz="1200" dirty="0" smtClean="0"/>
              <a:t>74%.                               68%.                         72%                            65%                            70%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17800"/>
            <a:ext cx="12039600" cy="1422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3797" y="1505332"/>
            <a:ext cx="11352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/>
          </a:p>
          <a:p>
            <a:r>
              <a:rPr lang="en-US" sz="2000" b="1" dirty="0" smtClean="0"/>
              <a:t>The youngest generation had the highest interest, while those 60+ had the least inclination to do so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11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Q4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585715"/>
            <a:ext cx="9310868" cy="111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1_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2349</TotalTime>
  <Words>1361</Words>
  <Application>Microsoft Macintosh PowerPoint</Application>
  <PresentationFormat>Widescreen</PresentationFormat>
  <Paragraphs>215</Paragraphs>
  <Slides>13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 Narrow</vt:lpstr>
      <vt:lpstr>Calibri</vt:lpstr>
      <vt:lpstr>Courier New</vt:lpstr>
      <vt:lpstr>Tw Cen MT</vt:lpstr>
      <vt:lpstr>Arial</vt:lpstr>
      <vt:lpstr>Droplet</vt:lpstr>
      <vt:lpstr>1_Droplet</vt:lpstr>
      <vt:lpstr>weather checking habits   </vt:lpstr>
      <vt:lpstr>Survey layout</vt:lpstr>
      <vt:lpstr>Context in which the questions were asked Is The Weather Company in a tough spot, or is there light at the end of the tunnel?</vt:lpstr>
      <vt:lpstr>Most people check the weather daily</vt:lpstr>
      <vt:lpstr>15% of respondents get their weather from The Weather Channel station 23% of respondents use the default weather app on their phone</vt:lpstr>
      <vt:lpstr>15% of respondents get their weather from The Weather Channel station 23% of respondents use the default weather app on their phone</vt:lpstr>
      <vt:lpstr>15% of respondents get their weather from The Weather Channel station 23% of respondents use the default weather app on their phone</vt:lpstr>
      <vt:lpstr>What are the weather forecast sources behind the websites and apps  specified by the survey respondents?</vt:lpstr>
      <vt:lpstr>70% of respondents said they would be Very Likely or Somewhat Likely to check the weather on their smartwatch, if they had one</vt:lpstr>
      <vt:lpstr>In summary</vt:lpstr>
      <vt:lpstr>If we were The Weather Company,  what questions we would ask next,  and where would we want to go from here?</vt:lpstr>
      <vt:lpstr>Weather Channel app was launched on a smartwatch </vt:lpstr>
      <vt:lpstr>Apple Watch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checking habits survey results  smartwatch weather app—interest and preferences by group</dc:title>
  <dc:creator>Mihail Chirita</dc:creator>
  <cp:lastModifiedBy>Mihail Chirita</cp:lastModifiedBy>
  <cp:revision>92</cp:revision>
  <dcterms:created xsi:type="dcterms:W3CDTF">2017-12-17T07:08:51Z</dcterms:created>
  <dcterms:modified xsi:type="dcterms:W3CDTF">2017-12-18T22:18:38Z</dcterms:modified>
</cp:coreProperties>
</file>